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6" r:id="rId1"/>
  </p:sldMasterIdLst>
  <p:sldIdLst>
    <p:sldId id="256" r:id="rId2"/>
    <p:sldId id="258" r:id="rId3"/>
    <p:sldId id="268" r:id="rId4"/>
    <p:sldId id="267" r:id="rId5"/>
    <p:sldId id="260" r:id="rId6"/>
    <p:sldId id="261" r:id="rId7"/>
    <p:sldId id="269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02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CCE2E6-F59C-4E1C-8708-9E492F6322E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C6336DE8-E193-48E7-8697-2CF69D01F61A}">
      <dgm:prSet/>
      <dgm:spPr/>
      <dgm:t>
        <a:bodyPr/>
        <a:lstStyle/>
        <a:p>
          <a:r>
            <a:rPr lang="pt-BR" baseline="0"/>
            <a:t>No geral os resultados do aplicativo final foram positivos</a:t>
          </a:r>
          <a:endParaRPr lang="en-US"/>
        </a:p>
      </dgm:t>
    </dgm:pt>
    <dgm:pt modelId="{4585F065-1FDF-478A-8EF4-C4FAE43FD723}" type="parTrans" cxnId="{82750BA1-8A6C-4743-9B42-9BC818855533}">
      <dgm:prSet/>
      <dgm:spPr/>
      <dgm:t>
        <a:bodyPr/>
        <a:lstStyle/>
        <a:p>
          <a:endParaRPr lang="en-US"/>
        </a:p>
      </dgm:t>
    </dgm:pt>
    <dgm:pt modelId="{DADC0635-4F2F-4231-B7C4-CEC952D1AA11}" type="sibTrans" cxnId="{82750BA1-8A6C-4743-9B42-9BC818855533}">
      <dgm:prSet/>
      <dgm:spPr/>
      <dgm:t>
        <a:bodyPr/>
        <a:lstStyle/>
        <a:p>
          <a:endParaRPr lang="en-US"/>
        </a:p>
      </dgm:t>
    </dgm:pt>
    <dgm:pt modelId="{86C244EF-30FA-4EF9-B629-0C92DA39417F}">
      <dgm:prSet/>
      <dgm:spPr/>
      <dgm:t>
        <a:bodyPr/>
        <a:lstStyle/>
        <a:p>
          <a:r>
            <a:rPr lang="pt-BR" baseline="0"/>
            <a:t>A aplicação dos conceitos de tela se mostrou positiva na hora da construção do aplicativo, facilitando sua estruturação.</a:t>
          </a:r>
          <a:endParaRPr lang="en-US"/>
        </a:p>
      </dgm:t>
    </dgm:pt>
    <dgm:pt modelId="{CFA21548-2BE7-49BF-86E5-1AFB552D8131}" type="parTrans" cxnId="{B1AFB984-C06D-4167-90EC-A970DEA193BC}">
      <dgm:prSet/>
      <dgm:spPr/>
      <dgm:t>
        <a:bodyPr/>
        <a:lstStyle/>
        <a:p>
          <a:endParaRPr lang="en-US"/>
        </a:p>
      </dgm:t>
    </dgm:pt>
    <dgm:pt modelId="{AE5BC2B2-C439-4F33-AD17-5063F89153D8}" type="sibTrans" cxnId="{B1AFB984-C06D-4167-90EC-A970DEA193BC}">
      <dgm:prSet/>
      <dgm:spPr/>
      <dgm:t>
        <a:bodyPr/>
        <a:lstStyle/>
        <a:p>
          <a:endParaRPr lang="en-US"/>
        </a:p>
      </dgm:t>
    </dgm:pt>
    <dgm:pt modelId="{C2DABF3F-347C-4A63-8A5B-320F5CD27084}" type="pres">
      <dgm:prSet presAssocID="{3CCCE2E6-F59C-4E1C-8708-9E492F6322EE}" presName="root" presStyleCnt="0">
        <dgm:presLayoutVars>
          <dgm:dir/>
          <dgm:resizeHandles val="exact"/>
        </dgm:presLayoutVars>
      </dgm:prSet>
      <dgm:spPr/>
    </dgm:pt>
    <dgm:pt modelId="{012B3846-13FB-4CAC-9E94-D40CBB2F570F}" type="pres">
      <dgm:prSet presAssocID="{C6336DE8-E193-48E7-8697-2CF69D01F61A}" presName="compNode" presStyleCnt="0"/>
      <dgm:spPr/>
    </dgm:pt>
    <dgm:pt modelId="{6DF0605D-F70D-47EE-8AB5-ADDE9B3E095B}" type="pres">
      <dgm:prSet presAssocID="{C6336DE8-E193-48E7-8697-2CF69D01F61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C25864E8-4B41-415E-9354-B4214182BF90}" type="pres">
      <dgm:prSet presAssocID="{C6336DE8-E193-48E7-8697-2CF69D01F61A}" presName="spaceRect" presStyleCnt="0"/>
      <dgm:spPr/>
    </dgm:pt>
    <dgm:pt modelId="{C8BD52C9-96C9-4003-BED4-F31E7EEEB2C3}" type="pres">
      <dgm:prSet presAssocID="{C6336DE8-E193-48E7-8697-2CF69D01F61A}" presName="textRect" presStyleLbl="revTx" presStyleIdx="0" presStyleCnt="2">
        <dgm:presLayoutVars>
          <dgm:chMax val="1"/>
          <dgm:chPref val="1"/>
        </dgm:presLayoutVars>
      </dgm:prSet>
      <dgm:spPr/>
    </dgm:pt>
    <dgm:pt modelId="{C440612F-3231-4515-8610-027E393EA9E1}" type="pres">
      <dgm:prSet presAssocID="{DADC0635-4F2F-4231-B7C4-CEC952D1AA11}" presName="sibTrans" presStyleCnt="0"/>
      <dgm:spPr/>
    </dgm:pt>
    <dgm:pt modelId="{9C641DE6-15C1-4533-8AD8-E7A16A5104DF}" type="pres">
      <dgm:prSet presAssocID="{86C244EF-30FA-4EF9-B629-0C92DA39417F}" presName="compNode" presStyleCnt="0"/>
      <dgm:spPr/>
    </dgm:pt>
    <dgm:pt modelId="{E66142A5-9EBB-4B0B-8ED7-B68BF58492BB}" type="pres">
      <dgm:prSet presAssocID="{86C244EF-30FA-4EF9-B629-0C92DA39417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C4FEE6A4-9BED-4E4A-BD05-75C5534D59E9}" type="pres">
      <dgm:prSet presAssocID="{86C244EF-30FA-4EF9-B629-0C92DA39417F}" presName="spaceRect" presStyleCnt="0"/>
      <dgm:spPr/>
    </dgm:pt>
    <dgm:pt modelId="{95816D95-8675-4304-8E54-DD4552001FD6}" type="pres">
      <dgm:prSet presAssocID="{86C244EF-30FA-4EF9-B629-0C92DA39417F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7A110D20-1FA1-4E29-9597-20A083B0C9EF}" type="presOf" srcId="{C6336DE8-E193-48E7-8697-2CF69D01F61A}" destId="{C8BD52C9-96C9-4003-BED4-F31E7EEEB2C3}" srcOrd="0" destOrd="0" presId="urn:microsoft.com/office/officeart/2018/2/layout/IconLabelList"/>
    <dgm:cxn modelId="{D559BC7B-75AD-4E3C-A1B6-C6BE5B8E9F9A}" type="presOf" srcId="{3CCCE2E6-F59C-4E1C-8708-9E492F6322EE}" destId="{C2DABF3F-347C-4A63-8A5B-320F5CD27084}" srcOrd="0" destOrd="0" presId="urn:microsoft.com/office/officeart/2018/2/layout/IconLabelList"/>
    <dgm:cxn modelId="{B1AFB984-C06D-4167-90EC-A970DEA193BC}" srcId="{3CCCE2E6-F59C-4E1C-8708-9E492F6322EE}" destId="{86C244EF-30FA-4EF9-B629-0C92DA39417F}" srcOrd="1" destOrd="0" parTransId="{CFA21548-2BE7-49BF-86E5-1AFB552D8131}" sibTransId="{AE5BC2B2-C439-4F33-AD17-5063F89153D8}"/>
    <dgm:cxn modelId="{0762CA88-3C70-45F4-8230-6376EBC094DC}" type="presOf" srcId="{86C244EF-30FA-4EF9-B629-0C92DA39417F}" destId="{95816D95-8675-4304-8E54-DD4552001FD6}" srcOrd="0" destOrd="0" presId="urn:microsoft.com/office/officeart/2018/2/layout/IconLabelList"/>
    <dgm:cxn modelId="{82750BA1-8A6C-4743-9B42-9BC818855533}" srcId="{3CCCE2E6-F59C-4E1C-8708-9E492F6322EE}" destId="{C6336DE8-E193-48E7-8697-2CF69D01F61A}" srcOrd="0" destOrd="0" parTransId="{4585F065-1FDF-478A-8EF4-C4FAE43FD723}" sibTransId="{DADC0635-4F2F-4231-B7C4-CEC952D1AA11}"/>
    <dgm:cxn modelId="{BE09BDA1-6EBA-4F5C-AEA3-1874D270B538}" type="presParOf" srcId="{C2DABF3F-347C-4A63-8A5B-320F5CD27084}" destId="{012B3846-13FB-4CAC-9E94-D40CBB2F570F}" srcOrd="0" destOrd="0" presId="urn:microsoft.com/office/officeart/2018/2/layout/IconLabelList"/>
    <dgm:cxn modelId="{901EA5B4-8481-4000-8D33-63C52AAFA835}" type="presParOf" srcId="{012B3846-13FB-4CAC-9E94-D40CBB2F570F}" destId="{6DF0605D-F70D-47EE-8AB5-ADDE9B3E095B}" srcOrd="0" destOrd="0" presId="urn:microsoft.com/office/officeart/2018/2/layout/IconLabelList"/>
    <dgm:cxn modelId="{223DF282-FE08-42EF-B504-E8AEC2806CB7}" type="presParOf" srcId="{012B3846-13FB-4CAC-9E94-D40CBB2F570F}" destId="{C25864E8-4B41-415E-9354-B4214182BF90}" srcOrd="1" destOrd="0" presId="urn:microsoft.com/office/officeart/2018/2/layout/IconLabelList"/>
    <dgm:cxn modelId="{BE9A4F01-B8E6-4BA6-AE82-E849B8C7E75C}" type="presParOf" srcId="{012B3846-13FB-4CAC-9E94-D40CBB2F570F}" destId="{C8BD52C9-96C9-4003-BED4-F31E7EEEB2C3}" srcOrd="2" destOrd="0" presId="urn:microsoft.com/office/officeart/2018/2/layout/IconLabelList"/>
    <dgm:cxn modelId="{38653D59-B990-4B15-A163-47EE43EE6370}" type="presParOf" srcId="{C2DABF3F-347C-4A63-8A5B-320F5CD27084}" destId="{C440612F-3231-4515-8610-027E393EA9E1}" srcOrd="1" destOrd="0" presId="urn:microsoft.com/office/officeart/2018/2/layout/IconLabelList"/>
    <dgm:cxn modelId="{C9AB6DF8-46A1-4C34-800F-D8E515B27ABB}" type="presParOf" srcId="{C2DABF3F-347C-4A63-8A5B-320F5CD27084}" destId="{9C641DE6-15C1-4533-8AD8-E7A16A5104DF}" srcOrd="2" destOrd="0" presId="urn:microsoft.com/office/officeart/2018/2/layout/IconLabelList"/>
    <dgm:cxn modelId="{D8AD3B88-2D5E-4FDF-94A9-1850BE29BADF}" type="presParOf" srcId="{9C641DE6-15C1-4533-8AD8-E7A16A5104DF}" destId="{E66142A5-9EBB-4B0B-8ED7-B68BF58492BB}" srcOrd="0" destOrd="0" presId="urn:microsoft.com/office/officeart/2018/2/layout/IconLabelList"/>
    <dgm:cxn modelId="{56CA66CA-6C7D-492D-99B3-3D6505BA7F88}" type="presParOf" srcId="{9C641DE6-15C1-4533-8AD8-E7A16A5104DF}" destId="{C4FEE6A4-9BED-4E4A-BD05-75C5534D59E9}" srcOrd="1" destOrd="0" presId="urn:microsoft.com/office/officeart/2018/2/layout/IconLabelList"/>
    <dgm:cxn modelId="{A71EFBAD-88EC-4408-BFE5-1DB2A5BF6182}" type="presParOf" srcId="{9C641DE6-15C1-4533-8AD8-E7A16A5104DF}" destId="{95816D95-8675-4304-8E54-DD4552001FD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F0605D-F70D-47EE-8AB5-ADDE9B3E095B}">
      <dsp:nvSpPr>
        <dsp:cNvPr id="0" name=""/>
        <dsp:cNvSpPr/>
      </dsp:nvSpPr>
      <dsp:spPr>
        <a:xfrm>
          <a:off x="1290599" y="223460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BD52C9-96C9-4003-BED4-F31E7EEEB2C3}">
      <dsp:nvSpPr>
        <dsp:cNvPr id="0" name=""/>
        <dsp:cNvSpPr/>
      </dsp:nvSpPr>
      <dsp:spPr>
        <a:xfrm>
          <a:off x="102599" y="2637939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baseline="0"/>
            <a:t>No geral os resultados do aplicativo final foram positivos</a:t>
          </a:r>
          <a:endParaRPr lang="en-US" sz="1800" kern="1200"/>
        </a:p>
      </dsp:txBody>
      <dsp:txXfrm>
        <a:off x="102599" y="2637939"/>
        <a:ext cx="4320000" cy="720000"/>
      </dsp:txXfrm>
    </dsp:sp>
    <dsp:sp modelId="{E66142A5-9EBB-4B0B-8ED7-B68BF58492BB}">
      <dsp:nvSpPr>
        <dsp:cNvPr id="0" name=""/>
        <dsp:cNvSpPr/>
      </dsp:nvSpPr>
      <dsp:spPr>
        <a:xfrm>
          <a:off x="6366600" y="223460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816D95-8675-4304-8E54-DD4552001FD6}">
      <dsp:nvSpPr>
        <dsp:cNvPr id="0" name=""/>
        <dsp:cNvSpPr/>
      </dsp:nvSpPr>
      <dsp:spPr>
        <a:xfrm>
          <a:off x="5178600" y="2637939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baseline="0"/>
            <a:t>A aplicação dos conceitos de tela se mostrou positiva na hora da construção do aplicativo, facilitando sua estruturação.</a:t>
          </a:r>
          <a:endParaRPr lang="en-US" sz="1800" kern="1200"/>
        </a:p>
      </dsp:txBody>
      <dsp:txXfrm>
        <a:off x="5178600" y="2637939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666893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3674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2538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9264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108062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048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0067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0609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6786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13077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26917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DADA992C-D1C6-4304-854A-2A9EAACDC446}" type="datetimeFigureOut">
              <a:rPr lang="pt-BR" smtClean="0"/>
              <a:t>26/09/2020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B299E2BE-0B22-4B67-B024-8EC194E6A087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6574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7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0568FE6B-CB7A-42D9-9690-487E3B8F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2785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B9E66C-19D7-4C5E-88D7-84820401BB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6164" y="1188717"/>
            <a:ext cx="5627717" cy="4480563"/>
          </a:xfrm>
        </p:spPr>
        <p:txBody>
          <a:bodyPr anchor="ctr">
            <a:normAutofit/>
          </a:bodyPr>
          <a:lstStyle/>
          <a:p>
            <a:pPr algn="l"/>
            <a:br>
              <a:rPr lang="pt-BR" sz="5100" b="0" i="0" u="none" strike="noStrike" baseline="0" dirty="0">
                <a:solidFill>
                  <a:schemeClr val="bg2"/>
                </a:solidFill>
                <a:latin typeface="Arial" panose="020B0604020202020204" pitchFamily="34" charset="0"/>
              </a:rPr>
            </a:br>
            <a:r>
              <a:rPr lang="pt-BR" sz="5100" b="0" i="0" u="none" strike="noStrike" baseline="0" dirty="0">
                <a:solidFill>
                  <a:schemeClr val="bg2"/>
                </a:solidFill>
                <a:latin typeface="Arial" panose="020B0604020202020204" pitchFamily="34" charset="0"/>
              </a:rPr>
              <a:t> </a:t>
            </a:r>
            <a:r>
              <a:rPr lang="pt-BR" sz="5100" b="1" i="0" u="none" strike="noStrike" baseline="0" dirty="0">
                <a:solidFill>
                  <a:schemeClr val="bg2"/>
                </a:solidFill>
                <a:latin typeface="Arial" panose="020B0604020202020204" pitchFamily="34" charset="0"/>
              </a:rPr>
              <a:t>APLICAÇÃO DE CONCEITOS E PROCESSOS DE PROJETO DE INTERFACES:</a:t>
            </a:r>
            <a:endParaRPr lang="pt-BR" sz="5100" dirty="0">
              <a:solidFill>
                <a:schemeClr val="bg2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AFFA10E-EDE9-4B3D-AC2E-D9D13B8AE4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24015" y="1188717"/>
            <a:ext cx="2594343" cy="4480563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pt-BR" b="1" i="0" u="none" strike="noStrike" baseline="0" dirty="0">
                <a:latin typeface="Arial" panose="020B0604020202020204" pitchFamily="34" charset="0"/>
              </a:rPr>
              <a:t>estudo de caso em aplicativo para gestão financeira pessoal</a:t>
            </a:r>
            <a:endParaRPr lang="pt-BR" dirty="0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2BCE8A39-72D0-46ED-AB46-91B68881D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6" name="Freeform: Shape 13">
            <a:extLst>
              <a:ext uri="{FF2B5EF4-FFF2-40B4-BE49-F238E27FC236}">
                <a16:creationId xmlns:a16="http://schemas.microsoft.com/office/drawing/2014/main" id="{970E03B3-76EE-4C15-B250-1173359CD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147112" y="4501036"/>
            <a:ext cx="1683805" cy="1723705"/>
          </a:xfrm>
          <a:custGeom>
            <a:avLst/>
            <a:gdLst>
              <a:gd name="connsiteX0" fmla="*/ 1399384 w 1683805"/>
              <a:gd name="connsiteY0" fmla="*/ 0 h 1723705"/>
              <a:gd name="connsiteX1" fmla="*/ 1683805 w 1683805"/>
              <a:gd name="connsiteY1" fmla="*/ 0 h 1723705"/>
              <a:gd name="connsiteX2" fmla="*/ 1683805 w 1683805"/>
              <a:gd name="connsiteY2" fmla="*/ 1723705 h 1723705"/>
              <a:gd name="connsiteX3" fmla="*/ 0 w 1683805"/>
              <a:gd name="connsiteY3" fmla="*/ 1723705 h 1723705"/>
              <a:gd name="connsiteX4" fmla="*/ 0 w 1683805"/>
              <a:gd name="connsiteY4" fmla="*/ 1402480 h 1723705"/>
              <a:gd name="connsiteX5" fmla="*/ 1399384 w 1683805"/>
              <a:gd name="connsiteY5" fmla="*/ 1403247 h 1723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3805" h="1723705">
                <a:moveTo>
                  <a:pt x="1399384" y="0"/>
                </a:moveTo>
                <a:lnTo>
                  <a:pt x="1683805" y="0"/>
                </a:lnTo>
                <a:lnTo>
                  <a:pt x="1683805" y="1723705"/>
                </a:lnTo>
                <a:lnTo>
                  <a:pt x="0" y="1723705"/>
                </a:lnTo>
                <a:lnTo>
                  <a:pt x="0" y="1402480"/>
                </a:lnTo>
                <a:lnTo>
                  <a:pt x="1399384" y="1403247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218097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B4D447B-275B-458F-B39E-3A00C6DF3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pt-BR" sz="2800"/>
              <a:t>Implementação </a:t>
            </a:r>
          </a:p>
        </p:txBody>
      </p:sp>
      <p:pic>
        <p:nvPicPr>
          <p:cNvPr id="4" name="20200925_183041">
            <a:hlinkClick r:id="" action="ppaction://media"/>
            <a:extLst>
              <a:ext uri="{FF2B5EF4-FFF2-40B4-BE49-F238E27FC236}">
                <a16:creationId xmlns:a16="http://schemas.microsoft.com/office/drawing/2014/main" id="{404E469C-1F4B-4420-9344-8AEE6F51B6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97473" y="158754"/>
            <a:ext cx="3188488" cy="6540491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95EEFA0-0DB9-4101-9A27-455A26E2F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41969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3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529DAF-508A-4BB2-90EC-E9B484C5B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pt-BR" dirty="0"/>
              <a:t>Introdução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DB7ABC-7F8E-4A27-B37A-C6C2933FB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2" y="2590800"/>
            <a:ext cx="10690343" cy="3581400"/>
          </a:xfrm>
        </p:spPr>
        <p:txBody>
          <a:bodyPr>
            <a:normAutofit/>
          </a:bodyPr>
          <a:lstStyle/>
          <a:p>
            <a:r>
              <a:rPr lang="pt-BR" sz="2400" dirty="0"/>
              <a:t>O projeto foi realizado com foco social.</a:t>
            </a:r>
          </a:p>
          <a:p>
            <a:r>
              <a:rPr lang="pt-BR" sz="2400" dirty="0"/>
              <a:t>Foi feito um estudo de telas utilizando casos de uso.</a:t>
            </a:r>
          </a:p>
          <a:p>
            <a:r>
              <a:rPr lang="pt-BR" sz="2400" dirty="0"/>
              <a:t>O foco em auxiliar tanto futuros desenvolvedores quanto possivelmente pessoas que utilizariam o APP.</a:t>
            </a:r>
          </a:p>
          <a:p>
            <a:r>
              <a:rPr lang="pt-BR" sz="2400" dirty="0"/>
              <a:t>App foi feito usando o paradigma ‘</a:t>
            </a:r>
            <a:r>
              <a:rPr lang="pt-BR" sz="2400" i="1" dirty="0"/>
              <a:t>Mobile </a:t>
            </a:r>
            <a:r>
              <a:rPr lang="pt-BR" sz="2400" i="1" dirty="0" err="1"/>
              <a:t>First</a:t>
            </a:r>
            <a:r>
              <a:rPr lang="pt-BR" sz="2400" dirty="0"/>
              <a:t>’ devido a pesquisa inicialmente feita.</a:t>
            </a:r>
          </a:p>
          <a:p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526689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6B2BDB4-38F2-4484-B44F-E32F1BB6F8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2194" y="1301182"/>
            <a:ext cx="9550581" cy="422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35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BE22A1-576F-406F-887B-051CC21EF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Identidade Visual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F77F32-C079-45C7-A183-D6532B0FA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350708" cy="3581400"/>
          </a:xfrm>
        </p:spPr>
        <p:txBody>
          <a:bodyPr/>
          <a:lstStyle/>
          <a:p>
            <a:pPr algn="just"/>
            <a:r>
              <a:rPr lang="pt-BR" dirty="0"/>
              <a:t>A identidade visual é essencial para marcar a aplicação na mente do usuário.</a:t>
            </a:r>
          </a:p>
          <a:p>
            <a:pPr algn="just"/>
            <a:r>
              <a:rPr lang="pt-BR" dirty="0"/>
              <a:t>A usabilidade e layout dos aplicativos também fazem parte de sua identidade visual</a:t>
            </a:r>
          </a:p>
          <a:p>
            <a:pPr algn="just"/>
            <a:r>
              <a:rPr lang="pt-BR" dirty="0"/>
              <a:t>A Análise presente no artigo procura estruturar melhor a visão dos desenvolvedores para fornecer uma melhor identidade visual.</a:t>
            </a:r>
          </a:p>
        </p:txBody>
      </p:sp>
    </p:spTree>
    <p:extLst>
      <p:ext uri="{BB962C8B-B14F-4D97-AF65-F5344CB8AC3E}">
        <p14:creationId xmlns:p14="http://schemas.microsoft.com/office/powerpoint/2010/main" val="3416754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9AA114-B51F-411E-900E-FB9908148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Gestão financeira pessoal e familiar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6A331F-8DB1-4F5B-B693-775D8F35B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A maior parte dos brasileiros não realiza nenhuma forma de gerência financeira pessoal e familiar.</a:t>
            </a:r>
          </a:p>
          <a:p>
            <a:pPr algn="just"/>
            <a:r>
              <a:rPr lang="pt-BR" dirty="0"/>
              <a:t>Segundo (ACORDI, 2019), a percepção de qualidade de vida está ligado as finanças da família ou do indivíduo.</a:t>
            </a:r>
          </a:p>
          <a:p>
            <a:pPr algn="just"/>
            <a:r>
              <a:rPr lang="pt-BR" dirty="0"/>
              <a:t>A aplicação procura auxiliar pessoas a fazerem sua própria gerência da maneira mais simples para o usuário quanto possível.</a:t>
            </a:r>
          </a:p>
          <a:p>
            <a:pPr algn="just"/>
            <a:r>
              <a:rPr lang="pt-BR" dirty="0"/>
              <a:t>Reduzir ao máximo as resistências do usuário a fazendo ser o mais esteticamente agradável possível.</a:t>
            </a:r>
          </a:p>
        </p:txBody>
      </p:sp>
    </p:spTree>
    <p:extLst>
      <p:ext uri="{BB962C8B-B14F-4D97-AF65-F5344CB8AC3E}">
        <p14:creationId xmlns:p14="http://schemas.microsoft.com/office/powerpoint/2010/main" val="3483767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9F60F7-546F-4C4E-A00A-EAF595DC2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pt-BR"/>
              <a:t>Estudo de Telas</a:t>
            </a:r>
            <a:endParaRPr lang="pt-BR" dirty="0"/>
          </a:p>
        </p:txBody>
      </p:sp>
      <p:sp>
        <p:nvSpPr>
          <p:cNvPr id="23" name="Rectangle 18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50895E5-4AA2-40B4-BA70-CE7797000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2" y="2286000"/>
            <a:ext cx="5072437" cy="3581400"/>
          </a:xfrm>
        </p:spPr>
        <p:txBody>
          <a:bodyPr>
            <a:normAutofit/>
          </a:bodyPr>
          <a:lstStyle/>
          <a:p>
            <a:r>
              <a:rPr lang="pt-BR" sz="1800" dirty="0"/>
              <a:t>Estudo de telas aplicado conceitos observacionais.</a:t>
            </a:r>
          </a:p>
          <a:p>
            <a:r>
              <a:rPr lang="pt-BR" sz="1800" dirty="0"/>
              <a:t>Sentido de leitura</a:t>
            </a:r>
          </a:p>
          <a:p>
            <a:r>
              <a:rPr lang="pt-BR" sz="1800" dirty="0"/>
              <a:t>Orientação de importância e estruturas</a:t>
            </a:r>
          </a:p>
          <a:p>
            <a:r>
              <a:rPr lang="pt-BR" sz="1800" dirty="0"/>
              <a:t>Conceitos de proporção</a:t>
            </a:r>
          </a:p>
          <a:p>
            <a:endParaRPr lang="pt-BR" sz="18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86A19C0-8AFF-4501-A8C6-8B42125CF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0324" y="685800"/>
            <a:ext cx="5105445" cy="222086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A69C6DA-C211-4A33-9C21-BC0A2E06D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6050" y="3429000"/>
            <a:ext cx="5931429" cy="222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816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9" name="Rectangle 13">
            <a:extLst>
              <a:ext uri="{FF2B5EF4-FFF2-40B4-BE49-F238E27FC236}">
                <a16:creationId xmlns:a16="http://schemas.microsoft.com/office/drawing/2014/main" id="{46433AC8-8A78-46AB-B013-07DC9D7525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FE05784-B412-4E68-BDBD-FAD808CDF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7291" y="634028"/>
            <a:ext cx="6221689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/>
              <a:t>Estrutura do APP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37E10E69-B2A5-4F8D-A7C0-F958BB7B4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542142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2E4B17F2-7877-4CC5-B6F6-F4147FE7B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FE24632-43A6-46AC-B35B-3DFC5085F2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5575" y="836905"/>
            <a:ext cx="3531771" cy="538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809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E5894B-A043-4917-B0C2-D41FD152C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Documentação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B0F345-4FC2-43E3-A3AB-198C86E9A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Foram feitos os seguintes documentos para a aplicação</a:t>
            </a:r>
          </a:p>
          <a:p>
            <a:r>
              <a:rPr lang="pt-BR" dirty="0"/>
              <a:t>5w2h</a:t>
            </a:r>
          </a:p>
          <a:p>
            <a:r>
              <a:rPr lang="pt-BR" dirty="0"/>
              <a:t>Casos de Uso</a:t>
            </a:r>
          </a:p>
          <a:p>
            <a:r>
              <a:rPr lang="pt-BR" dirty="0"/>
              <a:t>Mapa mental</a:t>
            </a:r>
          </a:p>
          <a:p>
            <a:r>
              <a:rPr lang="pt-BR" dirty="0"/>
              <a:t>Termo de Abertura</a:t>
            </a:r>
          </a:p>
          <a:p>
            <a:r>
              <a:rPr lang="pt-BR" dirty="0"/>
              <a:t>Casos de Testes</a:t>
            </a:r>
          </a:p>
        </p:txBody>
      </p:sp>
    </p:spTree>
    <p:extLst>
      <p:ext uri="{BB962C8B-B14F-4D97-AF65-F5344CB8AC3E}">
        <p14:creationId xmlns:p14="http://schemas.microsoft.com/office/powerpoint/2010/main" val="3953137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9565BF-AC3B-4B7C-8430-E8A3AC7B6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pt-BR" dirty="0"/>
              <a:t>Resultados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A5C05817-82A8-44B4-B18D-B9F84EA1A2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5238067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31549171"/>
      </p:ext>
    </p:extLst>
  </p:cSld>
  <p:clrMapOvr>
    <a:masterClrMapping/>
  </p:clrMapOvr>
</p:sld>
</file>

<file path=ppt/theme/theme1.xml><?xml version="1.0" encoding="utf-8"?>
<a:theme xmlns:a="http://schemas.openxmlformats.org/drawingml/2006/main" name="Cortar">
  <a:themeElements>
    <a:clrScheme name="Cortar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ortar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ortar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275</Words>
  <Application>Microsoft Office PowerPoint</Application>
  <PresentationFormat>Widescreen</PresentationFormat>
  <Paragraphs>33</Paragraphs>
  <Slides>10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3" baseType="lpstr">
      <vt:lpstr>Arial</vt:lpstr>
      <vt:lpstr>Franklin Gothic Book</vt:lpstr>
      <vt:lpstr>Cortar</vt:lpstr>
      <vt:lpstr>  APLICAÇÃO DE CONCEITOS E PROCESSOS DE PROJETO DE INTERFACES:</vt:lpstr>
      <vt:lpstr>Introdução</vt:lpstr>
      <vt:lpstr>Apresentação do PowerPoint</vt:lpstr>
      <vt:lpstr>Identidade Visual</vt:lpstr>
      <vt:lpstr>Gestão financeira pessoal e familiar</vt:lpstr>
      <vt:lpstr>Estudo de Telas</vt:lpstr>
      <vt:lpstr>Estrutura do APP</vt:lpstr>
      <vt:lpstr>Documentação</vt:lpstr>
      <vt:lpstr>Resultados</vt:lpstr>
      <vt:lpstr>Implementação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APLICAÇÃO DE CONCEITOS E PROCESSOS DE PROJETO DE INTERFACES:</dc:title>
  <dc:creator>Vitor Araujo Oliveira</dc:creator>
  <cp:lastModifiedBy>Vitor Araujo Oliveira</cp:lastModifiedBy>
  <cp:revision>1</cp:revision>
  <dcterms:created xsi:type="dcterms:W3CDTF">2020-09-26T05:04:50Z</dcterms:created>
  <dcterms:modified xsi:type="dcterms:W3CDTF">2020-09-26T16:23:19Z</dcterms:modified>
</cp:coreProperties>
</file>

<file path=docProps/thumbnail.jpeg>
</file>